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4"/>
  </p:notesMasterIdLst>
  <p:handoutMasterIdLst>
    <p:handoutMasterId r:id="rId55"/>
  </p:handoutMasterIdLst>
  <p:sldIdLst>
    <p:sldId id="297" r:id="rId2"/>
    <p:sldId id="1248" r:id="rId3"/>
    <p:sldId id="1249" r:id="rId4"/>
    <p:sldId id="1250" r:id="rId5"/>
    <p:sldId id="1251" r:id="rId6"/>
    <p:sldId id="1252" r:id="rId7"/>
    <p:sldId id="1253" r:id="rId8"/>
    <p:sldId id="1254" r:id="rId9"/>
    <p:sldId id="1255" r:id="rId10"/>
    <p:sldId id="1256" r:id="rId11"/>
    <p:sldId id="1257" r:id="rId12"/>
    <p:sldId id="1247" r:id="rId13"/>
    <p:sldId id="1258" r:id="rId14"/>
    <p:sldId id="1259" r:id="rId15"/>
    <p:sldId id="1260" r:id="rId16"/>
    <p:sldId id="1261" r:id="rId17"/>
    <p:sldId id="1262" r:id="rId18"/>
    <p:sldId id="1263" r:id="rId19"/>
    <p:sldId id="1296" r:id="rId20"/>
    <p:sldId id="1264" r:id="rId21"/>
    <p:sldId id="1265" r:id="rId22"/>
    <p:sldId id="1272" r:id="rId23"/>
    <p:sldId id="1273" r:id="rId24"/>
    <p:sldId id="1274" r:id="rId25"/>
    <p:sldId id="1275" r:id="rId26"/>
    <p:sldId id="1276" r:id="rId27"/>
    <p:sldId id="1277" r:id="rId28"/>
    <p:sldId id="1301" r:id="rId29"/>
    <p:sldId id="1267" r:id="rId30"/>
    <p:sldId id="1270" r:id="rId31"/>
    <p:sldId id="1266" r:id="rId32"/>
    <p:sldId id="1278" r:id="rId33"/>
    <p:sldId id="1280" r:id="rId34"/>
    <p:sldId id="1281" r:id="rId35"/>
    <p:sldId id="1279" r:id="rId36"/>
    <p:sldId id="1298" r:id="rId37"/>
    <p:sldId id="1299" r:id="rId38"/>
    <p:sldId id="1282" r:id="rId39"/>
    <p:sldId id="1285" r:id="rId40"/>
    <p:sldId id="1286" r:id="rId41"/>
    <p:sldId id="1283" r:id="rId42"/>
    <p:sldId id="1284" r:id="rId43"/>
    <p:sldId id="1287" r:id="rId44"/>
    <p:sldId id="1288" r:id="rId45"/>
    <p:sldId id="1289" r:id="rId46"/>
    <p:sldId id="1290" r:id="rId47"/>
    <p:sldId id="1302" r:id="rId48"/>
    <p:sldId id="1291" r:id="rId49"/>
    <p:sldId id="1292" r:id="rId50"/>
    <p:sldId id="1293" r:id="rId51"/>
    <p:sldId id="1294" r:id="rId52"/>
    <p:sldId id="1300" r:id="rId53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8435"/>
  </p:normalViewPr>
  <p:slideViewPr>
    <p:cSldViewPr>
      <p:cViewPr varScale="1">
        <p:scale>
          <a:sx n="112" d="100"/>
          <a:sy n="112" d="100"/>
        </p:scale>
        <p:origin x="132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30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31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FEE09-3372-E049-AB13-389BF2DB6A64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/>
              <a:pPr>
                <a:defRPr/>
              </a:pPr>
              <a:t>16/01/2026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0AFEBCA6-9F4E-45A2-F646-CC90EA202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BaggingRegressor.html#sklearn.ensemble.BaggingRegressor" TargetMode="External"/><Relationship Id="rId2" Type="http://schemas.openxmlformats.org/officeDocument/2006/relationships/hyperlink" Target="https://scikit-learn.org/stable/modules/generated/sklearn.ensemble.BaggingClassifier.html#sklearn.ensemble.BaggingClassifi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BD67CA7-EF07-D585-CCD5-30D7E223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83506"/>
            <a:ext cx="1063456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Ensemble Models and Kernel-based </a:t>
            </a:r>
            <a:br>
              <a:rPr lang="en-GB" sz="3600" dirty="0">
                <a:solidFill>
                  <a:srgbClr val="003D7D"/>
                </a:solidFill>
              </a:rPr>
            </a:br>
            <a:r>
              <a:rPr lang="en-GB" sz="3600" dirty="0">
                <a:solidFill>
                  <a:srgbClr val="003D7D"/>
                </a:solidFill>
              </a:rPr>
              <a:t>Methods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7B81038-0E0A-A570-ECC9-A7A1041C6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097E5443-6F52-CC2A-7EDB-30ECA006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0362-81D7-CE21-6C8A-3D01BC98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RBF Kernel in more generalised form*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92669-3498-CFFB-95FC-4A24AE1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07EDC3F-B91D-38DD-9F2B-5D654722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527989"/>
            <a:ext cx="9326880" cy="2785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5A371-8233-5E4A-E47F-5A4D2098FD63}"/>
              </a:ext>
            </a:extLst>
          </p:cNvPr>
          <p:cNvSpPr txBox="1"/>
          <p:nvPr/>
        </p:nvSpPr>
        <p:spPr>
          <a:xfrm>
            <a:off x="609600" y="6362702"/>
            <a:ext cx="4283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Kevin Murphy, Machine Learning: A probabilistic Approach, MIT Press.</a:t>
            </a:r>
          </a:p>
        </p:txBody>
      </p:sp>
    </p:spTree>
    <p:extLst>
      <p:ext uri="{BB962C8B-B14F-4D97-AF65-F5344CB8AC3E}">
        <p14:creationId xmlns:p14="http://schemas.microsoft.com/office/powerpoint/2010/main" val="292808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E809-E7F7-2862-3FAC-BDDE68F1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polynomial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CEADB-9A32-7600-514F-DFEBA394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FF6853-8CB6-98C2-CC61-685C3F75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68761"/>
            <a:ext cx="9326880" cy="198749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56A7EB-9C1A-67A3-3BB8-6163152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5" y="3263542"/>
            <a:ext cx="6531530" cy="3373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266D5-2896-A338-35F6-81CD75772A18}"/>
              </a:ext>
            </a:extLst>
          </p:cNvPr>
          <p:cNvSpPr txBox="1"/>
          <p:nvPr/>
        </p:nvSpPr>
        <p:spPr>
          <a:xfrm>
            <a:off x="1775520" y="6589919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915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669C-66F4-A29F-8654-C23A6888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E544-9FE9-2121-06A2-3A18632F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160" dirty="0">
                <a:ea typeface="ＭＳ Ｐゴシック" panose="020B0600070205080204" pitchFamily="34" charset="-128"/>
              </a:rPr>
              <a:t>Support vector machines (SVMs) are a set of supervised learning methods used for classification, regression and outlier detection.</a:t>
            </a:r>
          </a:p>
          <a:p>
            <a:r>
              <a:rPr lang="en-GB" altLang="en-US" sz="2160" dirty="0">
                <a:ea typeface="ＭＳ Ｐゴシック" panose="020B0600070205080204" pitchFamily="34" charset="-128"/>
              </a:rPr>
              <a:t>The advantages of support vector machines are: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Effective in high-dimensional spaces.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could still be effective in cases where the number of dimensions is greater than the number of samples.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It uses a subset of training points in the decision function (called support vectors), making it also memory-efficient.</a:t>
            </a:r>
          </a:p>
          <a:p>
            <a:pPr lvl="1"/>
            <a:r>
              <a:rPr lang="en-GB" altLang="en-US" sz="2160" dirty="0">
                <a:ea typeface="ＭＳ Ｐゴシック" panose="020B0600070205080204" pitchFamily="34" charset="-128"/>
              </a:rPr>
              <a:t>Versatile: Different kernel functions can be specified for the decision function. Common kernels are provided, but it is also possible to define custom kernels.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A3B5E-389A-2AA7-1C28-28676E54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5514D-24C3-7C49-615A-6D16A76A97EE}"/>
              </a:ext>
            </a:extLst>
          </p:cNvPr>
          <p:cNvSpPr txBox="1"/>
          <p:nvPr/>
        </p:nvSpPr>
        <p:spPr>
          <a:xfrm>
            <a:off x="609600" y="6399791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Gill Sans MT" panose="020B0502020104020203" pitchFamily="34" charset="77"/>
              </a:rPr>
              <a:t>Source: Scikit learn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77503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3271-3C6B-E052-4B02-2E092A00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-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099E5-65A0-747B-F18C-D390D312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The disadvantages of support vector machines include: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If the number of features exceeds the number of samples, the method will likely give poor performance.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SVMs </a:t>
            </a:r>
            <a:r>
              <a:rPr lang="en-GB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do not directly provide probability estimates</a:t>
            </a:r>
            <a:r>
              <a:rPr lang="en-GB" altLang="en-US" sz="2400" dirty="0">
                <a:ea typeface="ＭＳ Ｐゴシック" panose="020B0600070205080204" pitchFamily="34" charset="-128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F9DC-82A2-0EF6-665A-47E5C7AE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284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4CD-B8A7-90E0-C8EC-B045E993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44A8-F350-1DD1-608F-E92CEA6F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A Support Vector Machine (SVM) is a discriminative classifier formally defined by a separating hyperplane.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other words, given labelled training data (supervised learning), the algorithm outputs an optimal hyperplane which categorises new examples.</a:t>
            </a:r>
          </a:p>
          <a:p>
            <a:endParaRPr lang="en-GB" altLang="en-US" dirty="0">
              <a:latin typeface="Gill Sans MT" panose="020B0502020104020203" pitchFamily="34" charset="77"/>
              <a:ea typeface="ＭＳ Ｐゴシック" panose="020B0600070205080204" pitchFamily="34" charset="-128"/>
            </a:endParaRP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e.g., For a linearly separable set of 2D-points which belong to one of two classes, find a separating straight line.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824E-52BF-49E8-45B5-FAD4DF01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155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3ECC-968A-9D70-3149-03163F5E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BF28-C635-4A10-AE78-64D050E1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F68A-7787-2D69-ED1C-C29B4C47F2F8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0C09238-A160-930D-86BE-E3E2CF69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1508602"/>
            <a:ext cx="457200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21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0E5D-4A4C-0051-442A-AD923187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6C8FE-3DC9-0C2B-8089-BB44B7E4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 this example, we deal with lines and points in the Cartesian plane instead of hyperplanes and vectors in a high-dimensional space.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This is a simplification of the problem.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It is important to understand that this is done only because our intuition is better built from easily imagined examples. </a:t>
            </a:r>
          </a:p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However, the same concepts apply to tasks where the examples to classify lie in a space whose dimension is higher than two.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F2E23-5025-2CEF-AA19-2156675A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91A3B-6062-E274-0C06-A6174415393C}"/>
              </a:ext>
            </a:extLst>
          </p:cNvPr>
          <p:cNvSpPr txBox="1"/>
          <p:nvPr/>
        </p:nvSpPr>
        <p:spPr>
          <a:xfrm>
            <a:off x="609600" y="6428502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394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7DEC1-71E1-B049-8C1B-86C1185E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– linear separation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AB2B03-0FE2-97A5-2B57-A0444E98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We can intuitively define a criterion to estimate the worth of the lines: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A line is bad if it passes too close to the points because it will be noise-sensitive and will not generalise correctly. Therefore, our goal should be to find the line passing as far as possible from all points.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Then, the SVM algorithm operates by finding the hyperplane that maximises the minimum distance to the training examples. </a:t>
            </a:r>
          </a:p>
          <a:p>
            <a:pPr lvl="1"/>
            <a:r>
              <a:rPr lang="en-GB" altLang="en-US" sz="2400" dirty="0">
                <a:ea typeface="ＭＳ Ｐゴシック" panose="020B0600070205080204" pitchFamily="34" charset="-128"/>
              </a:rPr>
              <a:t>This distance is given the important name of the margin in SVM. Therefore, the optimal separating hyperplane maximises the margin of the training data.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C5454-79F4-E2FD-4BD8-D2F30802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D29A4-A58B-43B8-A27E-02047E94C1E0}"/>
              </a:ext>
            </a:extLst>
          </p:cNvPr>
          <p:cNvSpPr txBox="1"/>
          <p:nvPr/>
        </p:nvSpPr>
        <p:spPr>
          <a:xfrm>
            <a:off x="609600" y="6362702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</a:t>
            </a:r>
            <a:r>
              <a:rPr lang="en-GB" sz="1080" dirty="0" err="1">
                <a:latin typeface="Gill Sans MT" panose="020B0502020104020203" pitchFamily="34" charset="77"/>
              </a:rPr>
              <a:t>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742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609600" y="6381751"/>
            <a:ext cx="732290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" dirty="0">
                <a:latin typeface="Gill Sans MT" panose="020B0502020104020203" pitchFamily="34" charset="77"/>
              </a:rPr>
              <a:t>Source: https://</a:t>
            </a:r>
            <a:r>
              <a:rPr lang="en-GB" sz="1080" dirty="0" err="1">
                <a:latin typeface="Gill Sans MT" panose="020B0502020104020203" pitchFamily="34" charset="77"/>
              </a:rPr>
              <a:t>vovkos.github.io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doxyrest</a:t>
            </a:r>
            <a:r>
              <a:rPr lang="en-GB" sz="1080" dirty="0">
                <a:latin typeface="Gill Sans MT" panose="020B0502020104020203" pitchFamily="34" charset="77"/>
              </a:rPr>
              <a:t>-showcase/</a:t>
            </a:r>
            <a:r>
              <a:rPr lang="en-GB" sz="1080" dirty="0" err="1">
                <a:latin typeface="Gill Sans MT" panose="020B0502020104020203" pitchFamily="34" charset="77"/>
              </a:rPr>
              <a:t>opencv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sphinx_rtd_theme</a:t>
            </a:r>
            <a:r>
              <a:rPr lang="en-GB" sz="1080" dirty="0">
                <a:latin typeface="Gill Sans MT" panose="020B0502020104020203" pitchFamily="34" charset="77"/>
              </a:rPr>
              <a:t>/</a:t>
            </a:r>
            <a:r>
              <a:rPr lang="en-GB" sz="108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8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F3F5-A2B0-0E71-3DBC-290C7F1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formulation*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316FB-B401-8EF0-4985-7A97963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E7962-D784-983B-1687-794B053FA2B7}"/>
              </a:ext>
            </a:extLst>
          </p:cNvPr>
          <p:cNvSpPr txBox="1"/>
          <p:nvPr/>
        </p:nvSpPr>
        <p:spPr>
          <a:xfrm>
            <a:off x="609600" y="6321067"/>
            <a:ext cx="72364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DD320A-DF45-BA5C-15F6-6B3C42F9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97" y="921692"/>
            <a:ext cx="5626554" cy="3647986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CA6C5C9-37A0-E0EE-0B25-7B37390C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03" y="4569679"/>
            <a:ext cx="3345775" cy="12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5635-A018-AD46-75B3-7D0808F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F8FCD-4F7B-C11B-B301-5EF74A9B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So far, we have assumed that each item we wish to classify, cluster, or process can be represented as a fixed-size feature vector.</a:t>
            </a:r>
          </a:p>
          <a:p>
            <a:r>
              <a:rPr lang="en-GB" dirty="0">
                <a:effectLst/>
              </a:rPr>
              <a:t>However, for certain types of items/concepts, it is not clear how to best represent them as fixed-sized feature vectors.</a:t>
            </a:r>
          </a:p>
          <a:p>
            <a:r>
              <a:rPr lang="en-GB" dirty="0">
                <a:effectLst/>
              </a:rPr>
              <a:t>For example, how do we represent a text document or protein sequence, which can be of variable length? </a:t>
            </a:r>
            <a:r>
              <a:rPr lang="en-GB" dirty="0"/>
              <a:t>Or a molecular structure, which has a </a:t>
            </a:r>
            <a:r>
              <a:rPr lang="en-GB" dirty="0">
                <a:effectLst/>
              </a:rPr>
              <a:t>complex 3d geometry? or an evolutionary tree, which has variable size and shape?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E810-5811-8A7C-78FD-D142105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4766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7E28-C5C2-3A5D-BAC4-0FE4D995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with different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F89C-D3A9-4DDC-8C3E-9CDE848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5" name="Picture 3" descr="Screen Shot 2017-02-21 at 21.02.25.png">
            <a:extLst>
              <a:ext uri="{FF2B5EF4-FFF2-40B4-BE49-F238E27FC236}">
                <a16:creationId xmlns:a16="http://schemas.microsoft.com/office/drawing/2014/main" id="{0C53E78D-2D63-84FC-8D43-ED6004E02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206" y="1514465"/>
            <a:ext cx="6610320" cy="486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5F9DD-E627-F565-AE23-03157F7F89DC}"/>
              </a:ext>
            </a:extLst>
          </p:cNvPr>
          <p:cNvSpPr txBox="1"/>
          <p:nvPr/>
        </p:nvSpPr>
        <p:spPr>
          <a:xfrm>
            <a:off x="609600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193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(DT) model is an interpretable model in which a series of comparisons of predictor values against threshold values determines the final output. </a:t>
            </a:r>
          </a:p>
          <a:p>
            <a:r>
              <a:rPr lang="en-US" dirty="0"/>
              <a:t>DTs are made up of nodes, branches, and leaves.</a:t>
            </a:r>
          </a:p>
          <a:p>
            <a:r>
              <a:rPr lang="en-US" dirty="0"/>
              <a:t>Each node represents a feature, each branch a choice, and each leaf an outcome. </a:t>
            </a:r>
          </a:p>
          <a:p>
            <a:r>
              <a:rPr lang="en-US" dirty="0"/>
              <a:t>DTs take a top-down approach to data, attempting to group and classify similar observations and to search for optimal criteria to partition dissimilar observations until they reach a particular level of similarity.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501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25BE-F22B-7FCE-CC18-BC0A2EC6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DTs in Clinical Applications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AAD43-80A5-78D9-B883-A37220EA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2F91C07D-CEA4-5770-6CE2-E03ABC25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93" y="871579"/>
            <a:ext cx="6029831" cy="5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2E252-1F68-6615-85A2-1625DD9C43FB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7926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002C-DFB4-165A-DCD3-64F9F193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decision tree model in TBI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92E89-71FC-00E3-00FB-CE64C723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CDDA8-CBF7-55DB-56DD-CEEF7D89E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16014"/>
            <a:ext cx="7042070" cy="48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C8A32-6F9C-0DF5-6F26-CA83FA2DE0F5}"/>
              </a:ext>
            </a:extLst>
          </p:cNvPr>
          <p:cNvSpPr txBox="1"/>
          <p:nvPr/>
        </p:nvSpPr>
        <p:spPr>
          <a:xfrm>
            <a:off x="911424" y="6381752"/>
            <a:ext cx="7754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Source: Phan, T. G., Chen, J., Singhal, S., Ma, H., Clissold, B. B., Ly, J., &amp; 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Beare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 R. (2018). Exploratory Use of Decision Tree Analysis in Classification of Outcome in Hypoxic–Ischemic Brain Injury.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Frontiers in Neurology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, </a:t>
            </a:r>
            <a:r>
              <a:rPr lang="en-GB" sz="1000" i="1" dirty="0">
                <a:solidFill>
                  <a:srgbClr val="000000"/>
                </a:solidFill>
                <a:latin typeface="Gill Sans MT" panose="020B0502020104020203" pitchFamily="34" charset="77"/>
              </a:rPr>
              <a:t>9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. https://</a:t>
            </a:r>
            <a:r>
              <a:rPr lang="en-GB" sz="1000" dirty="0" err="1">
                <a:solidFill>
                  <a:srgbClr val="000000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000000"/>
                </a:solidFill>
                <a:latin typeface="Gill Sans MT" panose="020B0502020104020203" pitchFamily="34" charset="77"/>
              </a:rPr>
              <a:t>/10.3389/fneur.2018.00126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631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8C09-C7B5-EC78-2145-59DAA057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730C-7899-7743-2330-2800B1CD5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Decision Trees (DTs) are a non-parametric supervised learning method used for classification and regression. </a:t>
            </a:r>
          </a:p>
          <a:p>
            <a:r>
              <a:rPr lang="en-GB" dirty="0">
                <a:solidFill>
                  <a:srgbClr val="212529"/>
                </a:solidFill>
              </a:rPr>
              <a:t>The goal is to create a model that predicts the value of a target variable by learning simple decision rules inferred from the data features. </a:t>
            </a:r>
          </a:p>
          <a:p>
            <a:r>
              <a:rPr lang="en-GB" dirty="0">
                <a:solidFill>
                  <a:srgbClr val="212529"/>
                </a:solidFill>
              </a:rPr>
              <a:t>A tree can be seen as a piecewise constant </a:t>
            </a:r>
            <a:r>
              <a:rPr lang="en-GB" b="0" i="0" u="none" strike="noStrike" dirty="0">
                <a:solidFill>
                  <a:srgbClr val="212529"/>
                </a:solidFill>
                <a:effectLst/>
              </a:rPr>
              <a:t>approximation.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D60E6-7FE6-9760-8BDF-95E11954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49FE1-243F-7432-09DA-8B7F2287810A}"/>
              </a:ext>
            </a:extLst>
          </p:cNvPr>
          <p:cNvSpPr txBox="1"/>
          <p:nvPr/>
        </p:nvSpPr>
        <p:spPr>
          <a:xfrm>
            <a:off x="609600" y="6339553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tree.html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01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D475-55C1-CA06-3D76-F33CC805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457D-2EC4-EE2B-90AB-7BE4B44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different algorithms that can be used to learn decision tree structure from the data. </a:t>
            </a:r>
          </a:p>
          <a:p>
            <a:r>
              <a:rPr lang="en-GB" dirty="0"/>
              <a:t>In principle, these algorithms start with a root node in the tree structure, explore the features, and create rules that separate the data one step at a time. </a:t>
            </a:r>
          </a:p>
          <a:p>
            <a:r>
              <a:rPr lang="en-GB" dirty="0"/>
              <a:t>One of the basic algorithms is ID3.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FA7B8-EAD7-E531-B7A3-6E8B8773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8812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005-2424-DDB8-0901-5325E1BB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ID3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 - Start with the dataset and set the root node.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Start iterating through the dataset, and at each step, go through the features of the data and calculate the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Entropy(</a:t>
                </a:r>
                <a14:m>
                  <m:oMath xmlns:m="http://schemas.openxmlformats.org/officeDocument/2006/math">
                    <m:r>
                      <a:rPr lang="en-GB" i="1" u="none" strike="noStrike" dirty="0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) and Information gain (IG) of the features.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olidFill>
                      <a:srgbClr val="111111"/>
                    </a:solidFill>
                  </a:rPr>
                  <a:t>Select the feature with the highest information gain, which is equivalent to the feature that reduces entropy the </a:t>
                </a:r>
                <a:r>
                  <a:rPr lang="en-GB" dirty="0" err="1">
                    <a:solidFill>
                      <a:srgbClr val="111111"/>
                    </a:solidFill>
                  </a:rPr>
                  <a:t>mostS</a:t>
                </a:r>
                <a:r>
                  <a:rPr lang="en-GB" i="0" u="none" strike="noStrike" dirty="0" err="1">
                    <a:solidFill>
                      <a:srgbClr val="111111"/>
                    </a:solidFill>
                    <a:effectLst/>
                  </a:rPr>
                  <a:t>plit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 the tree </a:t>
                </a:r>
                <a:r>
                  <a:rPr lang="en-GB" dirty="0">
                    <a:solidFill>
                      <a:srgbClr val="111111"/>
                    </a:solidFill>
                  </a:rPr>
                  <a:t>by </a:t>
                </a: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the selected feature to create a new branch in the tree structure</a:t>
                </a:r>
                <a:r>
                  <a:rPr lang="en-GB" dirty="0">
                    <a:solidFill>
                      <a:srgbClr val="111111"/>
                    </a:solidFill>
                  </a:rPr>
                  <a:t>.</a:t>
                </a:r>
              </a:p>
              <a:p>
                <a:pPr algn="l">
                  <a:buFontTx/>
                  <a:buChar char="-"/>
                </a:pPr>
                <a:r>
                  <a:rPr lang="en-GB" i="0" u="none" strike="noStrike" dirty="0">
                    <a:solidFill>
                      <a:srgbClr val="111111"/>
                    </a:solidFill>
                    <a:effectLst/>
                  </a:rPr>
                  <a:t>Continue the algorithm by considering only the features that have never been selected before.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30037-6634-5AF2-6232-B1B024930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7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5553-F700-0B49-C0CC-64F3663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3564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AC9E-6E37-1CA1-2314-895B8A62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Entropy and Information Gain*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D0411-00CD-EDCD-F835-7B1B9C0C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5" name="Picture 4" descr="Logo PMS Blue">
            <a:extLst>
              <a:ext uri="{FF2B5EF4-FFF2-40B4-BE49-F238E27FC236}">
                <a16:creationId xmlns:a16="http://schemas.microsoft.com/office/drawing/2014/main" id="{47BDC5C4-691A-2975-D766-AAC1C6EB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A166954-B4EA-A0C1-3800-65A685F14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3898"/>
            <a:ext cx="5993997" cy="54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Prone to overfit</a:t>
            </a:r>
          </a:p>
          <a:p>
            <a:r>
              <a:rPr lang="en-GB" dirty="0"/>
              <a:t>Poor generalisation performances</a:t>
            </a:r>
          </a:p>
          <a:p>
            <a:r>
              <a:rPr lang="en-GB" dirty="0"/>
              <a:t>High variance</a:t>
            </a:r>
          </a:p>
          <a:p>
            <a:pPr lvl="1"/>
            <a:r>
              <a:rPr lang="en-US" dirty="0"/>
              <a:t>A slight change in the data can result in a completely different set of splits, which can make interpretation difficult</a:t>
            </a:r>
          </a:p>
          <a:p>
            <a:r>
              <a:rPr lang="en-US" dirty="0"/>
              <a:t>They can be inherently unstable</a:t>
            </a:r>
          </a:p>
          <a:p>
            <a:pPr lvl="1"/>
            <a:r>
              <a:rPr lang="en-US" dirty="0"/>
              <a:t>The effect of an error in the top splits propagates down to all the splits below due to their hierarchical nature</a:t>
            </a:r>
            <a:endParaRPr lang="en-GB" dirty="0"/>
          </a:p>
          <a:p>
            <a:r>
              <a:rPr lang="en-GB" dirty="0"/>
              <a:t>Produce biased trees for an unbalanced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7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DACF-A0DC-2DAC-6E58-3BF2F156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2B2B-1A8A-0B91-6C15-4F3EA451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One approach to the latter problem is to assume that we have </a:t>
            </a:r>
            <a:r>
              <a:rPr lang="en-GB" dirty="0"/>
              <a:t>a way to measure the similarity between items that doesn’t require preprocessing them into a feature vector.</a:t>
            </a:r>
            <a:endParaRPr lang="en-GB" dirty="0">
              <a:effectLst/>
            </a:endParaRPr>
          </a:p>
          <a:p>
            <a:r>
              <a:rPr lang="en-GB" dirty="0"/>
              <a:t>For example, we can apply a function to transform the original data into a higher-dimensional space in which the data items can then be compared/processed. </a:t>
            </a:r>
          </a:p>
          <a:p>
            <a:r>
              <a:rPr lang="en-GB" dirty="0">
                <a:effectLst/>
              </a:rPr>
              <a:t>This process </a:t>
            </a:r>
            <a:r>
              <a:rPr lang="en-GB" dirty="0"/>
              <a:t>can be done via kernel functions.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79231-9CD1-A0BC-D5F3-8B8A1D96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560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BCFE-1B44-72D1-0A06-2B93A63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overcome these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0F59-7092-9C07-472D-15A8D002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Ensemble:</a:t>
            </a:r>
          </a:p>
          <a:p>
            <a:pPr lvl="1"/>
            <a:r>
              <a:rPr lang="en-GB" dirty="0"/>
              <a:t>Single DT is fast but does not perform well</a:t>
            </a:r>
          </a:p>
          <a:p>
            <a:pPr lvl="1"/>
            <a:r>
              <a:rPr lang="en-GB" dirty="0"/>
              <a:t>Learn from multiple trees</a:t>
            </a:r>
          </a:p>
          <a:p>
            <a:pPr marL="0" indent="0">
              <a:buNone/>
            </a:pPr>
            <a:r>
              <a:rPr lang="en-GB" dirty="0"/>
              <a:t>- We need to be careful not to learn the same tree over and over again.</a:t>
            </a:r>
          </a:p>
          <a:p>
            <a:r>
              <a:rPr lang="en-GB" dirty="0"/>
              <a:t>Bagging: </a:t>
            </a:r>
          </a:p>
          <a:p>
            <a:pPr lvl="1"/>
            <a:r>
              <a:rPr lang="en-US" dirty="0"/>
              <a:t>Bootstrap aggregating, a method that results in low variance</a:t>
            </a:r>
          </a:p>
          <a:p>
            <a:pPr lvl="1"/>
            <a:r>
              <a:rPr lang="en-US" dirty="0"/>
              <a:t>Construct N trees and learn a classifier for each bootstrap sample, and average them</a:t>
            </a:r>
          </a:p>
          <a:p>
            <a:pPr lvl="1"/>
            <a:r>
              <a:rPr lang="en-US" dirty="0"/>
              <a:t>Can improve the accuracy of unstable models that tend to overfit</a:t>
            </a:r>
            <a:endParaRPr lang="en-GB" dirty="0"/>
          </a:p>
          <a:p>
            <a:r>
              <a:rPr lang="en-GB" dirty="0"/>
              <a:t>Feature Randomness:</a:t>
            </a:r>
          </a:p>
          <a:p>
            <a:pPr lvl="1"/>
            <a:r>
              <a:rPr lang="en-US" dirty="0"/>
              <a:t>Feature bagging generates a random subset of features, which ensures low correlation among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3275-6596-419B-25C7-5C0D3A1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549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C2BB-8E20-9514-89F4-516978D5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961E-731E-C5D2-602B-2309B251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was introduced in 2001 to overcome the limitations of decision trees [1].</a:t>
            </a:r>
          </a:p>
          <a:p>
            <a:r>
              <a:rPr lang="en-US" dirty="0"/>
              <a:t>Ensemble model consisting of multiple decision trees.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8114B-5295-72F7-5A0B-A658EE7E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952BA-21EB-83CA-1A44-B7D0C221BBC4}"/>
              </a:ext>
            </a:extLst>
          </p:cNvPr>
          <p:cNvSpPr txBox="1"/>
          <p:nvPr/>
        </p:nvSpPr>
        <p:spPr>
          <a:xfrm>
            <a:off x="628328" y="6381751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[1] </a:t>
            </a:r>
            <a:r>
              <a:rPr lang="en-US" sz="1000" dirty="0" err="1">
                <a:latin typeface="Gill Sans MT" panose="020B0502020104020203" pitchFamily="34" charset="77"/>
              </a:rPr>
              <a:t>Breiman</a:t>
            </a:r>
            <a:r>
              <a:rPr lang="en-US" sz="1000" dirty="0">
                <a:latin typeface="Gill Sans MT" panose="020B0502020104020203" pitchFamily="34" charset="77"/>
              </a:rPr>
              <a:t>, Leo. "Random forests." Machine learning 45.1 (2001): 5-32.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988395-D577-0BCD-AC45-FB50E1570AE8}"/>
              </a:ext>
            </a:extLst>
          </p:cNvPr>
          <p:cNvGrpSpPr/>
          <p:nvPr/>
        </p:nvGrpSpPr>
        <p:grpSpPr>
          <a:xfrm>
            <a:off x="1516291" y="2766424"/>
            <a:ext cx="9159418" cy="3087271"/>
            <a:chOff x="755576" y="2305353"/>
            <a:chExt cx="7632848" cy="2572726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0839480A-68D3-53B7-6136-E39D4AB6C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5576" y="2305353"/>
              <a:ext cx="7632848" cy="228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E7AFAF-8FA2-A839-9F84-D918C5A37D19}"/>
                </a:ext>
              </a:extLst>
            </p:cNvPr>
            <p:cNvSpPr txBox="1"/>
            <p:nvPr/>
          </p:nvSpPr>
          <p:spPr>
            <a:xfrm>
              <a:off x="6228184" y="4585692"/>
              <a:ext cx="1565920" cy="292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80" dirty="0">
                  <a:latin typeface="Gill Sans MT" panose="020B0502020104020203" pitchFamily="34" charset="77"/>
                  <a:ea typeface="ＭＳ Ｐゴシック" charset="0"/>
                </a:rPr>
                <a:t>Majority vote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44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695D-D3B4-6E9B-B5C0-EBF1CF90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35F95-5D68-57FF-9780-0F828D8B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12529"/>
                </a:solidFill>
                <a:effectLst/>
              </a:rPr>
              <a:t>Ensemble methods combine the predictions of several base estimators </a:t>
            </a:r>
            <a:r>
              <a:rPr lang="en-GB" dirty="0">
                <a:solidFill>
                  <a:srgbClr val="212529"/>
                </a:solidFill>
              </a:rPr>
              <a:t>trained with a given learning algorithm to improve generalisability and robustness relative to </a:t>
            </a:r>
            <a:r>
              <a:rPr lang="en-GB" i="0" u="none" strike="noStrike" dirty="0">
                <a:solidFill>
                  <a:srgbClr val="212529"/>
                </a:solidFill>
                <a:effectLst/>
              </a:rPr>
              <a:t>a single estimator.</a:t>
            </a:r>
          </a:p>
          <a:p>
            <a:pPr algn="l"/>
            <a:endParaRPr lang="en-GB" i="0" u="none" strike="noStrike" dirty="0">
              <a:solidFill>
                <a:srgbClr val="212529"/>
              </a:solidFill>
              <a:effectLst/>
            </a:endParaRPr>
          </a:p>
          <a:p>
            <a:pPr algn="l"/>
            <a:r>
              <a:rPr lang="en-GB" i="0" u="none" strike="noStrike" dirty="0">
                <a:solidFill>
                  <a:srgbClr val="212529"/>
                </a:solidFill>
                <a:effectLst/>
              </a:rPr>
              <a:t>Two families of ensemble methods are usually distinguished: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Averaging methods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Boosting methods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C476-7C82-C262-35F7-8F728F5E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C341D-2B6C-B977-BB17-5BB33C732F37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5906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6C46-208B-2512-09BD-749AC9B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8C39-0FDD-761D-E849-9D6286C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In averaging methods, the driving principle is to build several estimators independently and then average their predictions.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The combined estimator is usually better than any single base estimator because its variance is reduced.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</a:rPr>
              <a:t>Examples: Bagging methods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E168-5710-5820-568B-F485677B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B1F4A-0B7C-E4FB-F5CF-ADABDE963D76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07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0844-650D-1813-2A8B-C2263576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2759-BDF2-354A-8C57-C987333F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solidFill>
                  <a:srgbClr val="212529"/>
                </a:solidFill>
              </a:rPr>
              <a:t>There are different Bagging methods, but they mostly differ from each other in the way they draw random subsets of the training set: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samples, then this algorithm is known as </a:t>
            </a:r>
            <a:r>
              <a:rPr lang="en-GB" sz="2160" dirty="0">
                <a:solidFill>
                  <a:srgbClr val="FF0000"/>
                </a:solidFill>
              </a:rPr>
              <a:t>Pasting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samples are drawn with replacement, then the method is known as </a:t>
            </a:r>
            <a:r>
              <a:rPr lang="en-GB" sz="2160" dirty="0">
                <a:solidFill>
                  <a:srgbClr val="FF0000"/>
                </a:solidFill>
              </a:rPr>
              <a:t>Bagging</a:t>
            </a:r>
            <a:r>
              <a:rPr lang="en-GB" sz="2160" dirty="0"/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When random subsets of the dataset are drawn as random subsets of the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Subspaces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pPr lvl="1"/>
            <a:r>
              <a:rPr lang="en-GB" sz="2160" dirty="0">
                <a:solidFill>
                  <a:srgbClr val="212529"/>
                </a:solidFill>
              </a:rPr>
              <a:t>Finally, when base estimators are built on subsets of both samples and features, then the method is known as </a:t>
            </a:r>
            <a:r>
              <a:rPr lang="en-GB" sz="2160" dirty="0">
                <a:solidFill>
                  <a:srgbClr val="FF0000"/>
                </a:solidFill>
              </a:rPr>
              <a:t>Random Patches</a:t>
            </a:r>
            <a:r>
              <a:rPr lang="en-GB" sz="2160" dirty="0">
                <a:solidFill>
                  <a:srgbClr val="212529"/>
                </a:solidFill>
              </a:rPr>
              <a:t>.</a:t>
            </a:r>
          </a:p>
          <a:p>
            <a:r>
              <a:rPr lang="en-GB" sz="2160" dirty="0">
                <a:solidFill>
                  <a:srgbClr val="212529"/>
                </a:solidFill>
              </a:rPr>
              <a:t>In scikit-learn, bagging methods are offered as a unified </a:t>
            </a:r>
            <a:r>
              <a:rPr lang="en-GB" sz="2160" dirty="0">
                <a:solidFill>
                  <a:srgbClr val="2878A2"/>
                </a:solidFill>
                <a:hlinkClick r:id="rId2" tooltip="sklearn.ensemble.BaggingClassifier"/>
              </a:rPr>
              <a:t>BaggingClassifier</a:t>
            </a:r>
            <a:r>
              <a:rPr lang="en-GB" sz="2160" dirty="0">
                <a:solidFill>
                  <a:srgbClr val="212529"/>
                </a:solidFill>
              </a:rPr>
              <a:t> meta-estimator (resp. </a:t>
            </a:r>
            <a:r>
              <a:rPr lang="en-GB" sz="2160" dirty="0">
                <a:solidFill>
                  <a:srgbClr val="2878A2"/>
                </a:solidFill>
                <a:hlinkClick r:id="rId3" tooltip="sklearn.ensemble.BaggingRegressor"/>
              </a:rPr>
              <a:t>BaggingRegressor</a:t>
            </a:r>
            <a:r>
              <a:rPr lang="en-GB" sz="2160" dirty="0">
                <a:solidFill>
                  <a:srgbClr val="212529"/>
                </a:solidFill>
              </a:rPr>
              <a:t>), taking as input a user-specified estimator along with parameters specifying the strategy to draw random subsets. </a:t>
            </a:r>
            <a:endParaRPr lang="en-GB" sz="216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1B4A4-D146-372B-1D7C-428D782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4DDBA-55EE-E68A-517D-250E84CCCF2D}"/>
              </a:ext>
            </a:extLst>
          </p:cNvPr>
          <p:cNvSpPr txBox="1"/>
          <p:nvPr/>
        </p:nvSpPr>
        <p:spPr>
          <a:xfrm>
            <a:off x="609600" y="6389689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227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214-A0EC-EC82-1059-4CD8FBBD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327F-6FEA-83A9-11F1-5865F3B5A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contrast, in </a:t>
            </a:r>
            <a:r>
              <a:rPr lang="en-GB" b="1" dirty="0">
                <a:solidFill>
                  <a:srgbClr val="0E101A"/>
                </a:solidFill>
                <a:effectLst/>
              </a:rPr>
              <a:t>boosting methods</a:t>
            </a:r>
            <a:r>
              <a:rPr lang="en-GB" dirty="0">
                <a:solidFill>
                  <a:srgbClr val="0E101A"/>
                </a:solidFill>
                <a:effectLst/>
              </a:rPr>
              <a:t>, base estimators are built sequentially, and one tries to reduce the bias of the combined estimator.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The motivation is to combine several weak models to produce a powerful ensemble.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Examples: </a:t>
            </a:r>
            <a:r>
              <a:rPr lang="en-GB" dirty="0" err="1">
                <a:solidFill>
                  <a:srgbClr val="0E101A"/>
                </a:solidFill>
                <a:effectLst/>
              </a:rPr>
              <a:t>XGBoost</a:t>
            </a:r>
            <a:r>
              <a:rPr lang="en-GB" dirty="0">
                <a:solidFill>
                  <a:srgbClr val="0E101A"/>
                </a:solidFill>
                <a:effectLst/>
              </a:rPr>
              <a:t>, Gradient Tree Boosting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452EC-A869-421B-DBEF-C6829468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7FB8-4525-E541-498C-3A6F1B387C95}"/>
              </a:ext>
            </a:extLst>
          </p:cNvPr>
          <p:cNvSpPr txBox="1"/>
          <p:nvPr/>
        </p:nvSpPr>
        <p:spPr>
          <a:xfrm>
            <a:off x="609600" y="6186410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716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657B-3C61-6697-8FEC-53B04C7F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AA41-A0E3-5BF0-ACF1-799B5FC3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The term “gradient boosting” comes from the idea of “boosting” or improving a single weak model by combining it with several other weak models to generate a collectively strong model. 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Gradient boosting sets targeted outcomes for the next model to minimise errors. </a:t>
            </a:r>
          </a:p>
          <a:p>
            <a:r>
              <a:rPr lang="en-GB" b="0" i="0" strike="noStrike" dirty="0">
                <a:solidFill>
                  <a:srgbClr val="000000"/>
                </a:solidFill>
                <a:effectLst/>
              </a:rPr>
              <a:t>Targeted outcomes for each case are based on the gradient of the error (hence the name gradient boosting) with respect to the prediction.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A3A3D-4FCE-FE43-A294-3177639D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71CC-9268-1BE9-914A-0CCEC71CE21E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419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A398-EBCF-3779-96FE-8DCE6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581B-3639-6FBC-14C7-44F067E7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GBDTs iteratively train an ensemble of shallow decision trees, with each iteration using the </a:t>
            </a:r>
            <a:r>
              <a:rPr lang="en-GB" dirty="0">
                <a:solidFill>
                  <a:srgbClr val="000000"/>
                </a:solidFill>
              </a:rPr>
              <a:t>residuals from the previous model to fit the next. 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final prediction is a weighted sum of all of the tree predictions. Random forest “bagging” minimises the variance and overfitting, while GBDT “boosting” minimises the bias and underfitting.</a:t>
            </a:r>
          </a:p>
          <a:p>
            <a:r>
              <a:rPr lang="en-GB" dirty="0">
                <a:solidFill>
                  <a:srgbClr val="000000"/>
                </a:solidFill>
              </a:rPr>
              <a:t>With </a:t>
            </a:r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, trees are built in parallel instead of sequentially like GBDT. </a:t>
            </a:r>
          </a:p>
          <a:p>
            <a:r>
              <a:rPr lang="en-GB" dirty="0" err="1">
                <a:solidFill>
                  <a:srgbClr val="000000"/>
                </a:solidFill>
              </a:rPr>
              <a:t>XGBoost</a:t>
            </a:r>
            <a:r>
              <a:rPr lang="en-GB" dirty="0">
                <a:solidFill>
                  <a:srgbClr val="000000"/>
                </a:solidFill>
              </a:rPr>
              <a:t> follows a level-wise strategy, scanning across gradient values and using these partial sums to evaluate the quality of splits at every possible split in the training set.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8FF5-8429-D59B-97EA-4D058DA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C699B-58EC-CE02-B4E6-BF2CF62FD1C8}"/>
              </a:ext>
            </a:extLst>
          </p:cNvPr>
          <p:cNvSpPr txBox="1"/>
          <p:nvPr/>
        </p:nvSpPr>
        <p:spPr>
          <a:xfrm>
            <a:off x="609600" y="6237289"/>
            <a:ext cx="72584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NVIDIA, https://</a:t>
            </a:r>
            <a:r>
              <a:rPr lang="en-GB" sz="1000" dirty="0" err="1">
                <a:latin typeface="Gill Sans MT" panose="020B0502020104020203" pitchFamily="34" charset="77"/>
              </a:rPr>
              <a:t>www.nvidia.com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en</a:t>
            </a:r>
            <a:r>
              <a:rPr lang="en-GB" sz="1000" dirty="0">
                <a:latin typeface="Gill Sans MT" panose="020B0502020104020203" pitchFamily="34" charset="77"/>
              </a:rPr>
              <a:t>-us/glossary/data-science/</a:t>
            </a:r>
            <a:r>
              <a:rPr lang="en-GB" sz="1000" dirty="0" err="1">
                <a:latin typeface="Gill Sans MT" panose="020B0502020104020203" pitchFamily="34" charset="77"/>
              </a:rPr>
              <a:t>xgboost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530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5316-1836-A681-ECC5-565E914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710C-6815-C91F-6A90-166D43E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random forests, each tree in the ensemble is built from a sample drawn with replacement (i.e., a bootstrap sample) from the training set.</a:t>
            </a:r>
          </a:p>
          <a:p>
            <a:endParaRPr lang="en-GB" dirty="0"/>
          </a:p>
          <a:p>
            <a:r>
              <a:rPr lang="en-GB" dirty="0"/>
              <a:t> When splitting each node during the construction of a tree, the best split is found either from all input features or a random subset of size </a:t>
            </a:r>
            <a:r>
              <a:rPr lang="en-GB" dirty="0" err="1"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max_features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The purpose of these two sources of randomness is to decrease the variance of the forest estimator.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67EC3-CDE6-2D5E-2BE4-47BFB8C8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41CD-CCA4-BF1F-2B25-15CB46363505}"/>
              </a:ext>
            </a:extLst>
          </p:cNvPr>
          <p:cNvSpPr txBox="1"/>
          <p:nvPr/>
        </p:nvSpPr>
        <p:spPr>
          <a:xfrm>
            <a:off x="609600" y="618830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76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29" y="1116014"/>
            <a:ext cx="5035338" cy="47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</a:t>
            </a:r>
            <a:b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</a:b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2B54-8411-BD30-C6B4-1E5A71B8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separability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BF0A-DDD5-BC7F-4549-6A8C4889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We have also often assumed that the data items are linearly separable, but what if the data </a:t>
            </a:r>
            <a:r>
              <a:rPr lang="en-GB" dirty="0"/>
              <a:t>were </a:t>
            </a:r>
            <a:r>
              <a:rPr lang="en-GB" dirty="0">
                <a:effectLst/>
              </a:rPr>
              <a:t>not linearly separable? </a:t>
            </a:r>
          </a:p>
          <a:p>
            <a:r>
              <a:rPr lang="en-GB" i="0" u="none" strike="noStrike" dirty="0">
                <a:solidFill>
                  <a:srgbClr val="202124"/>
                </a:solidFill>
                <a:effectLst/>
              </a:rPr>
              <a:t>In this case, we can again apply a </a:t>
            </a:r>
            <a:r>
              <a:rPr lang="en-GB" dirty="0">
                <a:solidFill>
                  <a:srgbClr val="202124"/>
                </a:solidFill>
              </a:rPr>
              <a:t>kernel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that maps each data instance (from the original non-linear observation space) into a higher-dimensional space </a:t>
            </a:r>
            <a:r>
              <a:rPr lang="en-GB" dirty="0">
                <a:solidFill>
                  <a:srgbClr val="202124"/>
                </a:solidFill>
              </a:rPr>
              <a:t>where </a:t>
            </a:r>
            <a:r>
              <a:rPr lang="en-GB" i="0" u="none" strike="noStrike" dirty="0">
                <a:solidFill>
                  <a:srgbClr val="202124"/>
                </a:solidFill>
                <a:effectLst/>
              </a:rPr>
              <a:t>the data instances become separable.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6544-CBA3-4EBF-76FA-D9CFC25F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0210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551-092D-BFBA-889E-1ACE242D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important in RF: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96FD-FE3B-7D0F-F2B4-CEE2F61F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22222"/>
                </a:solidFill>
                <a:effectLst/>
              </a:rPr>
              <a:t>Selecting the most important self-assessed features for predicting conversion to mild cognitive impairment with random forest and permutation-based methods:</a:t>
            </a:r>
          </a:p>
          <a:p>
            <a:pPr lvl="1"/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Gómez-Ramírez, J.,  et al.(2020), https://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/10.1038/s41598-020-77296-4</a:t>
            </a:r>
            <a:endParaRPr lang="en-GB" i="0" u="none" strike="noStrike" dirty="0">
              <a:solidFill>
                <a:srgbClr val="222222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77F3C-A545-FA60-4CDE-72006FA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pic>
        <p:nvPicPr>
          <p:cNvPr id="5122" name="Picture 2" descr="figure 6">
            <a:extLst>
              <a:ext uri="{FF2B5EF4-FFF2-40B4-BE49-F238E27FC236}">
                <a16:creationId xmlns:a16="http://schemas.microsoft.com/office/drawing/2014/main" id="{F8C90DF3-5E36-5A7F-A423-12B9EE22A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0"/>
          <a:stretch/>
        </p:blipFill>
        <p:spPr bwMode="auto">
          <a:xfrm>
            <a:off x="3345180" y="3226158"/>
            <a:ext cx="5501640" cy="30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561B-24DA-A65C-1F9F-C7450683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94CF-3704-8BF7-2276-53908538A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 decision trees typically exhibit high variance and tend to overfit.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injected randomness in forests yields decision trees with somewhat decoupled prediction errors. </a:t>
            </a:r>
          </a:p>
          <a:p>
            <a:pPr marL="0" indent="0">
              <a:buNone/>
            </a:pPr>
            <a:endParaRPr lang="en-GB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By </a:t>
            </a:r>
            <a:r>
              <a:rPr lang="en-GB" dirty="0">
                <a:solidFill>
                  <a:srgbClr val="0E101A"/>
                </a:solidFill>
              </a:rPr>
              <a:t>averaging those predictions, some errors can cancel each other </a:t>
            </a:r>
            <a:r>
              <a:rPr lang="en-GB" dirty="0">
                <a:solidFill>
                  <a:srgbClr val="0E101A"/>
                </a:solidFill>
                <a:effectLst/>
              </a:rPr>
              <a:t>out. Random forests achieve a reduced variance by combining diverse trees, sometimes at the cost of a slight increase in bias.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A4572-1681-92AF-86D6-AE3689C9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6FDB0-C7FC-23BE-5F6B-4389973B962D}"/>
              </a:ext>
            </a:extLst>
          </p:cNvPr>
          <p:cNvSpPr txBox="1"/>
          <p:nvPr/>
        </p:nvSpPr>
        <p:spPr>
          <a:xfrm>
            <a:off x="609600" y="6293697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358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63AF-A142-86DF-CD60-6B99DA22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note on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001B-3654-876F-873D-9943F2C1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practice, </a:t>
            </a:r>
            <a:r>
              <a:rPr lang="en-GB" dirty="0">
                <a:solidFill>
                  <a:srgbClr val="0E101A"/>
                </a:solidFill>
              </a:rPr>
              <a:t>variance reduction is often significant, yielding a better overall </a:t>
            </a:r>
            <a:r>
              <a:rPr lang="en-GB" dirty="0">
                <a:solidFill>
                  <a:srgbClr val="0E101A"/>
                </a:solidFill>
                <a:effectLst/>
              </a:rPr>
              <a:t>model.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0E101A"/>
                </a:solidFill>
                <a:effectLst/>
              </a:rPr>
            </a:br>
            <a:endParaRPr lang="en-GB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E101A"/>
                </a:solidFill>
                <a:effectLst/>
              </a:rPr>
              <a:t>In contrast to the original publication, the scikit-learn implementation combines classifiers by averaging their probabilistic </a:t>
            </a:r>
            <a:r>
              <a:rPr lang="en-GB" dirty="0">
                <a:solidFill>
                  <a:srgbClr val="0E101A"/>
                </a:solidFill>
              </a:rPr>
              <a:t>predictions rather than </a:t>
            </a:r>
            <a:r>
              <a:rPr lang="en-GB" dirty="0">
                <a:solidFill>
                  <a:srgbClr val="0E101A"/>
                </a:solidFill>
                <a:effectLst/>
              </a:rPr>
              <a:t>letting each classifier vote for a single class.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F69D-6A55-E665-BB33-6D49DEA9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3CE62-9F87-B82B-61D4-1766DA6DE567}"/>
              </a:ext>
            </a:extLst>
          </p:cNvPr>
          <p:cNvSpPr txBox="1"/>
          <p:nvPr/>
        </p:nvSpPr>
        <p:spPr>
          <a:xfrm>
            <a:off x="609600" y="6381751"/>
            <a:ext cx="43328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https://scikit-</a:t>
            </a:r>
            <a:r>
              <a:rPr lang="en-GB" sz="1000" dirty="0" err="1">
                <a:latin typeface="Gill Sans MT" panose="020B0502020104020203" pitchFamily="34" charset="77"/>
              </a:rPr>
              <a:t>learn.org</a:t>
            </a:r>
            <a:r>
              <a:rPr lang="en-GB" sz="1000" dirty="0">
                <a:latin typeface="Gill Sans MT" panose="020B0502020104020203" pitchFamily="34" charset="77"/>
              </a:rPr>
              <a:t>/stable/modules/</a:t>
            </a:r>
            <a:r>
              <a:rPr lang="en-GB" sz="1000" dirty="0" err="1">
                <a:latin typeface="Gill Sans MT" panose="020B0502020104020203" pitchFamily="34" charset="77"/>
              </a:rPr>
              <a:t>ensemble.html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643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4C0E-7BC3-F822-FA36-4C59121E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2F57-DC14-48E0-795A-8C5BA901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SHAP (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SHapley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 Additive </a:t>
            </a:r>
            <a:r>
              <a:rPr lang="en-GB" i="0" u="none" strike="noStrike" dirty="0" err="1">
                <a:solidFill>
                  <a:srgbClr val="24292F"/>
                </a:solidFill>
                <a:effectLst/>
              </a:rPr>
              <a:t>exPlanations</a:t>
            </a:r>
            <a:r>
              <a:rPr lang="en-GB" i="0" u="none" strike="noStrike" dirty="0">
                <a:solidFill>
                  <a:srgbClr val="24292F"/>
                </a:solidFill>
                <a:effectLst/>
              </a:rPr>
              <a:t>) is a game theoretic approach to explaining the output of any machine learning model. </a:t>
            </a:r>
          </a:p>
          <a:p>
            <a:r>
              <a:rPr lang="en-GB" i="0" u="none" strike="noStrike" dirty="0">
                <a:solidFill>
                  <a:srgbClr val="24292F"/>
                </a:solidFill>
                <a:effectLst/>
              </a:rPr>
              <a:t>It connects optimal credit allocation with local explanations using the classic Shapley values from game theory and their related extensions.</a:t>
            </a:r>
          </a:p>
          <a:p>
            <a:endParaRPr lang="en-GB" dirty="0">
              <a:solidFill>
                <a:srgbClr val="24292F"/>
              </a:solidFill>
            </a:endParaRPr>
          </a:p>
          <a:p>
            <a:r>
              <a:rPr lang="en-GB" dirty="0">
                <a:solidFill>
                  <a:srgbClr val="24292F"/>
                </a:solidFill>
              </a:rPr>
              <a:t>See: https://</a:t>
            </a:r>
            <a:r>
              <a:rPr lang="en-GB" dirty="0" err="1">
                <a:solidFill>
                  <a:srgbClr val="24292F"/>
                </a:solidFill>
              </a:rPr>
              <a:t>github.com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slundberg</a:t>
            </a:r>
            <a:r>
              <a:rPr lang="en-GB" dirty="0">
                <a:solidFill>
                  <a:srgbClr val="24292F"/>
                </a:solidFill>
              </a:rPr>
              <a:t>/</a:t>
            </a:r>
            <a:r>
              <a:rPr lang="en-GB" dirty="0" err="1">
                <a:solidFill>
                  <a:srgbClr val="24292F"/>
                </a:solidFill>
              </a:rPr>
              <a:t>shap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A4D8-1BA9-C628-9BC8-6068B59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803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6756-159A-039D-7D0E-488E074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C4E30-BF51-41A8-7872-74805D9E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6C0260-ED16-64DC-1DF5-4DF6BCA2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9" y="1600307"/>
            <a:ext cx="7542163" cy="42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7268-CF2E-E95D-E160-41C6B574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5C14C-43DC-08B1-32FA-B6EC939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05151E-C2E7-B287-8615-18C5CEFB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355170"/>
            <a:ext cx="9326880" cy="44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7F20-ED9F-BD09-0227-0A3E8077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 example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C8AD-A35E-5C7B-D2EF-882DECD1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7" name="Picture 6" descr="A graph with blue lines and black text&#10;&#10;Description automatically generated">
            <a:extLst>
              <a:ext uri="{FF2B5EF4-FFF2-40B4-BE49-F238E27FC236}">
                <a16:creationId xmlns:a16="http://schemas.microsoft.com/office/drawing/2014/main" id="{2451BB54-0955-6D1A-62A6-903B9D0B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786562"/>
            <a:ext cx="7684336" cy="3370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26582-A889-D558-415B-47196EC422ED}"/>
              </a:ext>
            </a:extLst>
          </p:cNvPr>
          <p:cNvSpPr txBox="1"/>
          <p:nvPr/>
        </p:nvSpPr>
        <p:spPr>
          <a:xfrm>
            <a:off x="609600" y="6135530"/>
            <a:ext cx="10513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Capstick, A., Palermo, F., Zakka, K. 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et al.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Digital remote monitoring for screening and early detection of urinary tract infections. </a:t>
            </a:r>
            <a:r>
              <a:rPr lang="en-GB" sz="1000" b="0" i="1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npj</a:t>
            </a:r>
            <a:r>
              <a:rPr lang="en-GB" sz="1000" b="0" i="1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Digit. Med.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</a:t>
            </a:r>
            <a:r>
              <a:rPr lang="en-GB" sz="1000" b="1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7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11 (2024). https://</a:t>
            </a:r>
            <a:r>
              <a:rPr lang="en-GB" sz="1000" b="0" i="0" u="none" strike="noStrike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doi.org</a:t>
            </a:r>
            <a:r>
              <a:rPr lang="en-GB" sz="1000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/10.1038/s41746-023-00995-5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717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3CD-9E51-9769-B57E-FBE1926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4991-BEED-18EF-243E-D5D9E93C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200" dirty="0"/>
              <a:t>A research team is building a predictive model to estimate the progression of Parkinson’s disease using patient data (motor scores, speech patterns, imaging features).</a:t>
            </a:r>
          </a:p>
          <a:p>
            <a:r>
              <a:rPr lang="en-GB" sz="1800" b="1" kern="1200" dirty="0"/>
              <a:t>Ensemble Models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could Random Forests or Gradient Boosting improve prediction accuracy compared to a single decision tree?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What trade-offs exist between interpretability and performance in clinical settings?</a:t>
            </a:r>
          </a:p>
          <a:p>
            <a:r>
              <a:rPr lang="en-GB" sz="1800" b="1" kern="1200" dirty="0"/>
              <a:t>Kernel-Based Methods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Could an SVM with an RBF kernel capture non-linear relationships in complex neurological data?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choose between kernel-based methods and ensemble models for this problem?</a:t>
            </a:r>
          </a:p>
          <a:p>
            <a:r>
              <a:rPr lang="en-GB" sz="1800" b="1" kern="1200" dirty="0"/>
              <a:t>Ethical &amp; Practical Considerations</a:t>
            </a:r>
            <a:r>
              <a:rPr lang="en-GB" sz="1800" kern="1200" dirty="0"/>
              <a:t>: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Which approach is more robust to small sample sizes often seen in neurology research?</a:t>
            </a:r>
          </a:p>
          <a:p>
            <a:pPr lvl="1"/>
            <a:r>
              <a:rPr lang="en-GB" sz="1800" kern="1200" dirty="0">
                <a:ea typeface="ＭＳ Ｐゴシック" charset="0"/>
              </a:rPr>
              <a:t>How do we ensure fairness and avoid bias when using these methods on diverse patient populations?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90A15-194C-705B-6ED4-F7C03E94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84504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B593-ADD8-1671-11A1-4220FE6F6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Review questions </a:t>
            </a:r>
          </a:p>
        </p:txBody>
      </p:sp>
    </p:spTree>
    <p:extLst>
      <p:ext uri="{BB962C8B-B14F-4D97-AF65-F5344CB8AC3E}">
        <p14:creationId xmlns:p14="http://schemas.microsoft.com/office/powerpoint/2010/main" val="137295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D76A-0EE9-34A1-EF11-3C294409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 – RF vs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8A23-EB07-D851-A025-5137671C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have a dataset with multiple features, the samples of which vary, and the different features contribute to the overall class prediction, which of DT or RF would be a good choice? </a:t>
            </a:r>
          </a:p>
          <a:p>
            <a:endParaRPr lang="en-GB" dirty="0"/>
          </a:p>
          <a:p>
            <a:r>
              <a:rPr lang="en-GB" dirty="0" err="1"/>
              <a:t>menti</a:t>
            </a:r>
            <a:r>
              <a:rPr lang="en-GB" dirty="0"/>
              <a:t> code will be provided.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B87EF-D44B-A966-13BB-5CB3BA9A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93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C3D7-DAC3-9A4F-A5A7-9205D4EE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60941-09E5-23D4-236B-F168659C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B282224-3637-81FB-20E4-DE57E780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096017"/>
            <a:ext cx="5490311" cy="5245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F6162-5506-07F2-3A0E-D5E312264261}"/>
              </a:ext>
            </a:extLst>
          </p:cNvPr>
          <p:cNvSpPr txBox="1"/>
          <p:nvPr/>
        </p:nvSpPr>
        <p:spPr>
          <a:xfrm>
            <a:off x="617868" y="642850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29646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1C0D-265D-A602-3B1B-A163035B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B0B8-B110-E235-1A81-C9587A062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</a:rPr>
              <a:t>In a random forest model, when samples are drawn with replacement, what is the method known?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681-5D98-12FA-E4D7-25247B3D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77191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240-2B07-33F2-713E-146C198C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76671-778E-835A-B193-CF1D171B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SVM models, there is a hyperparameter known as the Soft Margin of SVM (shown as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in the model implementation). The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hyperparameter introduces a penalty for each misclassified sample.</a:t>
            </a:r>
          </a:p>
          <a:p>
            <a:r>
              <a:rPr lang="en-GB" dirty="0"/>
              <a:t>If you set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dirty="0"/>
              <a:t> to a large value, it will imply a small margin in support vectors. What issue do you think the small margins in support vectors could then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AEEB-0DE1-2D37-5F0E-993F65F7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2841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8AAE4-BEEA-4F74-38B4-54FE96DF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414"/>
            <a:ext cx="10972800" cy="4968875"/>
          </a:xfrm>
        </p:spPr>
        <p:txBody>
          <a:bodyPr/>
          <a:lstStyle/>
          <a:p>
            <a:r>
              <a:rPr lang="en-GB" noProof="0" dirty="0"/>
              <a:t>Please feel free to arrange a meeting or email (</a:t>
            </a:r>
            <a:r>
              <a:rPr lang="en-GB" noProof="0" dirty="0" err="1"/>
              <a:t>p.barnaghi@imperial.ac.uk</a:t>
            </a:r>
            <a:r>
              <a:rPr lang="en-GB" noProof="0" dirty="0"/>
              <a:t>). </a:t>
            </a:r>
          </a:p>
          <a:p>
            <a:r>
              <a:rPr lang="en-GB" dirty="0"/>
              <a:t>To arrange a meeting, please email my colleague, Ms Rhiannon Kirby.</a:t>
            </a:r>
            <a:endParaRPr lang="en-GB" noProof="0" dirty="0"/>
          </a:p>
          <a:p>
            <a:r>
              <a:rPr lang="en-GB" noProof="0" dirty="0"/>
              <a:t>My office: 928, Sir Michael Uren Research Hub, White City Campus.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91389" y="6256149"/>
            <a:ext cx="671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</a:t>
            </a:r>
            <a:r>
              <a:rPr lang="en-GB" sz="1200" dirty="0">
                <a:latin typeface="Gill Sans MT" panose="020B0502020104020203" pitchFamily="34" charset="77"/>
              </a:rPr>
              <a:t>: https://</a:t>
            </a:r>
            <a:r>
              <a:rPr lang="en-GB" sz="12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200" dirty="0">
                <a:latin typeface="Gill Sans MT" panose="020B0502020104020203" pitchFamily="34" charset="77"/>
              </a:rPr>
              <a:t>/</a:t>
            </a:r>
            <a:r>
              <a:rPr lang="en-GB" sz="1200" dirty="0" err="1">
                <a:latin typeface="Gill Sans MT" panose="020B0502020104020203" pitchFamily="34" charset="77"/>
              </a:rPr>
              <a:t>Kernel_feature_map.html</a:t>
            </a:r>
            <a:endParaRPr lang="en-GB" sz="1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799B-50CA-ADDC-CDE5-27360542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polynomial kernel?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AEBCE-3481-58BA-791F-A333F30BA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our data is a set of (x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)</a:t>
            </a:r>
          </a:p>
          <a:p>
            <a:r>
              <a:rPr lang="en-GB" dirty="0"/>
              <a:t>Transform it to (z</a:t>
            </a:r>
            <a:r>
              <a:rPr lang="en-GB" baseline="-25000" dirty="0"/>
              <a:t>1</a:t>
            </a:r>
            <a:r>
              <a:rPr lang="en-GB" dirty="0"/>
              <a:t>,z</a:t>
            </a:r>
            <a:r>
              <a:rPr lang="en-GB" baseline="-25000" dirty="0"/>
              <a:t>2</a:t>
            </a:r>
            <a:r>
              <a:rPr lang="en-GB" dirty="0"/>
              <a:t>,z</a:t>
            </a:r>
            <a:r>
              <a:rPr lang="en-GB" baseline="-25000" dirty="0"/>
              <a:t>3</a:t>
            </a:r>
            <a:r>
              <a:rPr lang="en-GB" dirty="0"/>
              <a:t>) in which: </a:t>
            </a: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182" lvl="1" indent="0">
              <a:buNone/>
            </a:pP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(z1,z2,z3)= (x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,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 + x</a:t>
            </a:r>
            <a:r>
              <a:rPr lang="en-GB" sz="216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16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sz="216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This is, in fact, the sum of polynomials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12EB3-C846-B8A6-CC56-4EC627FC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1182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253865" y="6482158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2DD0-8F9A-C927-0175-4063B1FB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Gaussian Radial Basis Function (RBF)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30091-22A3-E3D2-DA8E-B11D4766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5A90BE-5B28-2146-23B4-0DB837CD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268761"/>
            <a:ext cx="9243149" cy="19694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DA3824-304E-8D5B-09EF-4E4D6A9D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3451946"/>
            <a:ext cx="6338441" cy="3135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9A3CA-A0DB-0B3F-EB14-DB6D86D2EF42}"/>
              </a:ext>
            </a:extLst>
          </p:cNvPr>
          <p:cNvSpPr txBox="1"/>
          <p:nvPr/>
        </p:nvSpPr>
        <p:spPr>
          <a:xfrm>
            <a:off x="1253865" y="6597352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622204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41441</TotalTime>
  <Words>3148</Words>
  <Application>Microsoft Macintosh PowerPoint</Application>
  <PresentationFormat>Widescreen</PresentationFormat>
  <Paragraphs>279</Paragraphs>
  <Slides>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ＭＳ Ｐゴシック</vt:lpstr>
      <vt:lpstr>-apple-system</vt:lpstr>
      <vt:lpstr>Arial</vt:lpstr>
      <vt:lpstr>Calibri</vt:lpstr>
      <vt:lpstr>Cambria Math</vt:lpstr>
      <vt:lpstr>Courier New</vt:lpstr>
      <vt:lpstr>Gill Sans MT</vt:lpstr>
      <vt:lpstr>Helvetica</vt:lpstr>
      <vt:lpstr>Helvetica Neue</vt:lpstr>
      <vt:lpstr>Verdana</vt:lpstr>
      <vt:lpstr>CCSR</vt:lpstr>
      <vt:lpstr>PowerPoint Presentation</vt:lpstr>
      <vt:lpstr>Feature Vectors</vt:lpstr>
      <vt:lpstr>Kernel functions</vt:lpstr>
      <vt:lpstr>Linear separability </vt:lpstr>
      <vt:lpstr>Example</vt:lpstr>
      <vt:lpstr>Example – applying polynomial kernel</vt:lpstr>
      <vt:lpstr>What is a polynomial kernel?</vt:lpstr>
      <vt:lpstr>A polynomial kernel</vt:lpstr>
      <vt:lpstr>Gaussian Radial Basis Function (RBF)</vt:lpstr>
      <vt:lpstr>RBF Kernel in more generalised form*</vt:lpstr>
      <vt:lpstr>Another polynomial function</vt:lpstr>
      <vt:lpstr>Support Vector Machines</vt:lpstr>
      <vt:lpstr>SVM - disadvantages</vt:lpstr>
      <vt:lpstr>SVM Classifier</vt:lpstr>
      <vt:lpstr>SVM Example</vt:lpstr>
      <vt:lpstr>Linear separation</vt:lpstr>
      <vt:lpstr>SVM – linear separation</vt:lpstr>
      <vt:lpstr>Example: SVM for a linearly separable set of 2d-points</vt:lpstr>
      <vt:lpstr>Mathematical formulation* </vt:lpstr>
      <vt:lpstr>SVM with different kernels</vt:lpstr>
      <vt:lpstr>Decision Trees</vt:lpstr>
      <vt:lpstr>Decision Making Using DTs </vt:lpstr>
      <vt:lpstr>DTs in Clinical Applications </vt:lpstr>
      <vt:lpstr>A decision tree model in TBI</vt:lpstr>
      <vt:lpstr>Learning decision trees</vt:lpstr>
      <vt:lpstr>Learning decision trees</vt:lpstr>
      <vt:lpstr>The ID3 algorithms</vt:lpstr>
      <vt:lpstr>Entropy and Information Gain*</vt:lpstr>
      <vt:lpstr>Decision Trees - Limitations</vt:lpstr>
      <vt:lpstr>How to overcome these limitations?</vt:lpstr>
      <vt:lpstr>Random Forest</vt:lpstr>
      <vt:lpstr>Ensemble models </vt:lpstr>
      <vt:lpstr>Averaging methods</vt:lpstr>
      <vt:lpstr>Bagging</vt:lpstr>
      <vt:lpstr>Boosting methods</vt:lpstr>
      <vt:lpstr>Gradient Boosting</vt:lpstr>
      <vt:lpstr>XGBoost</vt:lpstr>
      <vt:lpstr>Random Forests</vt:lpstr>
      <vt:lpstr>Structure of Random Forests</vt:lpstr>
      <vt:lpstr>Feature important in RF: Example</vt:lpstr>
      <vt:lpstr>Random Forests</vt:lpstr>
      <vt:lpstr>Practical note on RFs</vt:lpstr>
      <vt:lpstr>SHAP</vt:lpstr>
      <vt:lpstr>SHAP example 1</vt:lpstr>
      <vt:lpstr>SHAP example 2</vt:lpstr>
      <vt:lpstr>SHAP example 3</vt:lpstr>
      <vt:lpstr>Open discussion</vt:lpstr>
      <vt:lpstr>Review questions </vt:lpstr>
      <vt:lpstr>Q1 – RF vs DT</vt:lpstr>
      <vt:lpstr>Q2</vt:lpstr>
      <vt:lpstr>Q3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253</cp:revision>
  <cp:lastPrinted>2024-12-21T22:24:26Z</cp:lastPrinted>
  <dcterms:created xsi:type="dcterms:W3CDTF">2015-10-05T13:27:19Z</dcterms:created>
  <dcterms:modified xsi:type="dcterms:W3CDTF">2026-01-16T10:05:50Z</dcterms:modified>
  <cp:category/>
</cp:coreProperties>
</file>